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8" r:id="rId2"/>
    <p:sldId id="281" r:id="rId3"/>
    <p:sldId id="282" r:id="rId4"/>
    <p:sldId id="295" r:id="rId5"/>
    <p:sldId id="296" r:id="rId6"/>
    <p:sldId id="298" r:id="rId7"/>
    <p:sldId id="299" r:id="rId8"/>
    <p:sldId id="300" r:id="rId9"/>
    <p:sldId id="283" r:id="rId10"/>
    <p:sldId id="284" r:id="rId11"/>
    <p:sldId id="301" r:id="rId12"/>
    <p:sldId id="285" r:id="rId13"/>
    <p:sldId id="302" r:id="rId14"/>
    <p:sldId id="286" r:id="rId15"/>
    <p:sldId id="291" r:id="rId16"/>
    <p:sldId id="288" r:id="rId17"/>
    <p:sldId id="304" r:id="rId18"/>
    <p:sldId id="289" r:id="rId19"/>
    <p:sldId id="303" r:id="rId20"/>
    <p:sldId id="293" r:id="rId21"/>
    <p:sldId id="290" r:id="rId22"/>
    <p:sldId id="2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8FF"/>
    <a:srgbClr val="CF2917"/>
    <a:srgbClr val="DC550A"/>
    <a:srgbClr val="BF5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50" autoAdjust="0"/>
    <p:restoredTop sz="72428" autoAdjust="0"/>
  </p:normalViewPr>
  <p:slideViewPr>
    <p:cSldViewPr>
      <p:cViewPr varScale="1">
        <p:scale>
          <a:sx n="61" d="100"/>
          <a:sy n="61" d="100"/>
        </p:scale>
        <p:origin x="224" y="8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E2ED6-6598-49DA-AF01-4EDE881DBC72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0C172-9979-4D67-9197-9EBA7EC16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1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B2F53-248E-4FA6-8EC0-752EEB57AFAD}" type="datetimeFigureOut">
              <a:rPr lang="en-US" smtClean="0"/>
              <a:pPr/>
              <a:t>6/16/21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61505-D8F2-4F27-A457-77A62F7374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3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61505-D8F2-4F27-A457-77A62F7374F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 userDrawn="1"/>
        </p:nvSpPr>
        <p:spPr>
          <a:xfrm>
            <a:off x="301799" y="110534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893B-3015-4887-B0C2-E72E36B8DD99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81FFC-C87D-40C7-B5DB-75DCCFA54483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7D56-F03B-4CDC-9F6F-121B9EB5416F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2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15245" y="381000"/>
            <a:ext cx="109728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4"/>
          <p:cNvSpPr>
            <a:spLocks/>
          </p:cNvSpPr>
          <p:nvPr/>
        </p:nvSpPr>
        <p:spPr bwMode="hidden">
          <a:xfrm>
            <a:off x="8063253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9" y="4087563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19" y="4074176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6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5" y="1437449"/>
            <a:ext cx="8556980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28AB-F4A0-4E80-9A95-5472B2309D64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A6B3-4468-40EE-87D5-611A6DD94EFA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3" y="3429002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2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64A1-77FD-426C-B1D4-B06CDA650C97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7800-2141-4056-A37E-38B5F905B486}" type="datetime1">
              <a:rPr lang="en-US" smtClean="0"/>
              <a:pPr/>
              <a:t>6/16/21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2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96BE-28C1-43B3-A114-8F78FE6ACA80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E970-F347-4717-9B90-1B302B73E170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2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7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5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5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E0BA-A189-4D73-AE65-FDD9AE6AA4B7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30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9824" y="6401081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63E3AEF8-FB0A-45DF-9684-F25CEE85860E}" type="datetime1">
              <a:rPr lang="en-US" smtClean="0"/>
              <a:pPr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800" y="6401080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50720" y="6401081"/>
            <a:ext cx="1549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A098FBE6-540D-41B1-8784-222EA9B62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8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398" y="3953930"/>
            <a:ext cx="10515600" cy="2590800"/>
          </a:xfrm>
        </p:spPr>
        <p:txBody>
          <a:bodyPr>
            <a:normAutofit fontScale="90000"/>
          </a:bodyPr>
          <a:lstStyle/>
          <a:p>
            <a:pPr marL="182880">
              <a:lnSpc>
                <a:spcPct val="150000"/>
              </a:lnSpc>
              <a:spcBef>
                <a:spcPts val="600"/>
              </a:spcBef>
            </a:pPr>
            <a:r>
              <a:rPr lang="en-US" sz="5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KINH TẾ HỌC ĐẠI CƯƠNG</a:t>
            </a:r>
            <a:br>
              <a:rPr lang="en-US" sz="5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3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Chương</a:t>
            </a:r>
            <a:r>
              <a:rPr lang="en-US" sz="5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5. </a:t>
            </a:r>
            <a:r>
              <a:rPr lang="en-US" sz="53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Cung</a:t>
            </a:r>
            <a:r>
              <a:rPr lang="en-US" sz="5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3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5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chi </a:t>
            </a:r>
            <a:r>
              <a:rPr lang="en-US" sz="53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phí</a:t>
            </a:r>
            <a:br>
              <a:rPr lang="en-US" sz="5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US" sz="5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GV: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ThS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Nguyễn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Quốc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Thắng</a:t>
            </a:r>
            <a:endParaRPr lang="en-US" sz="49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Trường Đại học Khoa học Tự nhiên, ĐHQG-HCM">
            <a:extLst>
              <a:ext uri="{FF2B5EF4-FFF2-40B4-BE49-F238E27FC236}">
                <a16:creationId xmlns:a16="http://schemas.microsoft.com/office/drawing/2014/main" id="{626DD576-F3B8-1949-92AE-E48F0856C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86376"/>
            <a:ext cx="9444967" cy="154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099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5AA54-D260-494B-AAAD-118FA9C5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2395E25-0F70-7E48-8165-57F42340EFF9}"/>
              </a:ext>
            </a:extLst>
          </p:cNvPr>
          <p:cNvSpPr txBox="1">
            <a:spLocks/>
          </p:cNvSpPr>
          <p:nvPr/>
        </p:nvSpPr>
        <p:spPr>
          <a:xfrm>
            <a:off x="304051" y="1371600"/>
            <a:ext cx="5449798" cy="3400808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Dài hạn: là thời kỳ đủ để các hãng thay thế tất cả các yếu tố đầu vào</a:t>
            </a:r>
          </a:p>
        </p:txBody>
      </p:sp>
      <p:pic>
        <p:nvPicPr>
          <p:cNvPr id="6" name="Picture 2" descr="Everything You Need to Know about Offboarding (including a checklist)">
            <a:extLst>
              <a:ext uri="{FF2B5EF4-FFF2-40B4-BE49-F238E27FC236}">
                <a16:creationId xmlns:a16="http://schemas.microsoft.com/office/drawing/2014/main" id="{884419F3-8340-8642-B292-66FF2864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42" y="2133440"/>
            <a:ext cx="6266658" cy="34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l Change: typographic illustration — Alex Szabo-Haslam">
            <a:extLst>
              <a:ext uri="{FF2B5EF4-FFF2-40B4-BE49-F238E27FC236}">
                <a16:creationId xmlns:a16="http://schemas.microsoft.com/office/drawing/2014/main" id="{A6658189-553F-9F4B-94E8-EE38472A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25" y="3258017"/>
            <a:ext cx="5399976" cy="359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24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97858-6B54-7643-B1BB-5E02C270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170" name="Picture 2" descr="Tìm hiểu về chi phí cố định và chi phí biến đổi trong một nhà hàng - Trang  thông tin về OTA - Du lịch - Khách sạn - hàng đầu Việt Nam">
            <a:extLst>
              <a:ext uri="{FF2B5EF4-FFF2-40B4-BE49-F238E27FC236}">
                <a16:creationId xmlns:a16="http://schemas.microsoft.com/office/drawing/2014/main" id="{70DB3ACF-F5A5-7A4C-9674-3BBD0594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369" y="2057400"/>
            <a:ext cx="532463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5 cách cắt giảm chi phí cố định giúp doanh nghiệp vượt qua Covid-19 - Đỗ  Thanh Tịnh">
            <a:extLst>
              <a:ext uri="{FF2B5EF4-FFF2-40B4-BE49-F238E27FC236}">
                <a16:creationId xmlns:a16="http://schemas.microsoft.com/office/drawing/2014/main" id="{42DE33ED-5589-4B43-A5B6-41067461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6" y="204889"/>
            <a:ext cx="4949456" cy="30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0197FC-A2E1-CC46-9DD6-1BF0C99253B9}"/>
              </a:ext>
            </a:extLst>
          </p:cNvPr>
          <p:cNvSpPr/>
          <p:nvPr/>
        </p:nvSpPr>
        <p:spPr>
          <a:xfrm>
            <a:off x="0" y="4724400"/>
            <a:ext cx="6096000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Variable cost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Chi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phí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biến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đổi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CE5DBDA-A567-6140-9AF2-C06C3EFC5FBA}"/>
              </a:ext>
            </a:extLst>
          </p:cNvPr>
          <p:cNvSpPr/>
          <p:nvPr/>
        </p:nvSpPr>
        <p:spPr>
          <a:xfrm rot="7274634">
            <a:off x="5928656" y="2218365"/>
            <a:ext cx="466569" cy="1675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CD5DB7-844C-004B-8D8E-81776625C1D1}"/>
              </a:ext>
            </a:extLst>
          </p:cNvPr>
          <p:cNvSpPr/>
          <p:nvPr/>
        </p:nvSpPr>
        <p:spPr>
          <a:xfrm rot="3617291">
            <a:off x="5960730" y="3486391"/>
            <a:ext cx="466569" cy="1675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3437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01EE8-146E-A84B-9086-27434BF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5C0C1C1-99E6-5941-B12D-5F0071F6A8FA}"/>
              </a:ext>
            </a:extLst>
          </p:cNvPr>
          <p:cNvSpPr txBox="1">
            <a:spLocks/>
          </p:cNvSpPr>
          <p:nvPr/>
        </p:nvSpPr>
        <p:spPr>
          <a:xfrm>
            <a:off x="341402" y="1332576"/>
            <a:ext cx="8534400" cy="12527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VN" b="1" dirty="0">
                <a:solidFill>
                  <a:schemeClr val="tx1"/>
                </a:solidFill>
              </a:rPr>
              <a:t>Chi phí cố định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85D8ABD-8EC8-B94E-BD83-D064AEB80C81}"/>
              </a:ext>
            </a:extLst>
          </p:cNvPr>
          <p:cNvSpPr txBox="1">
            <a:spLocks/>
          </p:cNvSpPr>
          <p:nvPr/>
        </p:nvSpPr>
        <p:spPr>
          <a:xfrm>
            <a:off x="1006293" y="3374571"/>
            <a:ext cx="5449798" cy="2562608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Chi phí không phụ thuộc vào sản lượng</a:t>
            </a:r>
          </a:p>
        </p:txBody>
      </p:sp>
      <p:pic>
        <p:nvPicPr>
          <p:cNvPr id="4098" name="Picture 2" descr="Fixed Costs, 3D Rendering, Yellow Road Sign On A White Background Stock  Photo, Picture And Royalty Free Image. Image 56199923.">
            <a:extLst>
              <a:ext uri="{FF2B5EF4-FFF2-40B4-BE49-F238E27FC236}">
                <a16:creationId xmlns:a16="http://schemas.microsoft.com/office/drawing/2014/main" id="{52AA92F2-8BFF-7B48-BC2A-782B3AA18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982" y="1691519"/>
            <a:ext cx="4729615" cy="472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813CB-006E-D843-9AAB-31BAA34D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 descr="Types of costs">
            <a:extLst>
              <a:ext uri="{FF2B5EF4-FFF2-40B4-BE49-F238E27FC236}">
                <a16:creationId xmlns:a16="http://schemas.microsoft.com/office/drawing/2014/main" id="{423D8754-69D8-A344-A84F-B02CF079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5" y="124451"/>
            <a:ext cx="9432094" cy="62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150323-2A34-B349-88EF-01D45B5F25A9}"/>
              </a:ext>
            </a:extLst>
          </p:cNvPr>
          <p:cNvSpPr/>
          <p:nvPr/>
        </p:nvSpPr>
        <p:spPr>
          <a:xfrm>
            <a:off x="2714229" y="2209800"/>
            <a:ext cx="92191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Không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thay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đổi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theo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sản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lượng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338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34E7B-36AA-0748-9942-08C77CCD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3F84278-1E5C-B045-9361-CCB63BDE1C81}"/>
              </a:ext>
            </a:extLst>
          </p:cNvPr>
          <p:cNvSpPr txBox="1">
            <a:spLocks/>
          </p:cNvSpPr>
          <p:nvPr/>
        </p:nvSpPr>
        <p:spPr>
          <a:xfrm>
            <a:off x="341402" y="1332576"/>
            <a:ext cx="8534400" cy="12527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VN" b="1" dirty="0">
                <a:solidFill>
                  <a:schemeClr val="tx1"/>
                </a:solidFill>
              </a:rPr>
              <a:t>Chi phí cố định: trong ngắn hạn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F1ABA26-9CE5-464E-80ED-AAFD1AEA5FD4}"/>
              </a:ext>
            </a:extLst>
          </p:cNvPr>
          <p:cNvSpPr txBox="1">
            <a:spLocks/>
          </p:cNvSpPr>
          <p:nvPr/>
        </p:nvSpPr>
        <p:spPr>
          <a:xfrm>
            <a:off x="341403" y="2585304"/>
            <a:ext cx="5009317" cy="3406304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Tiền thuê mặt bằng, trả lương theo hợp đồng đã ký,…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Chỉ có thể loại trừ khi hãng quyết định rút khỏi kinh doanh</a:t>
            </a:r>
          </a:p>
          <a:p>
            <a:pPr>
              <a:buFont typeface="Arial" panose="020B0604020202020204" pitchFamily="34" charset="0"/>
              <a:buChar char="•"/>
            </a:pPr>
            <a:endParaRPr lang="vi-VN" sz="3600" dirty="0"/>
          </a:p>
        </p:txBody>
      </p:sp>
      <p:pic>
        <p:nvPicPr>
          <p:cNvPr id="8194" name="Picture 2" descr="Hợp đồng thuê mặt bằng và những điều cần lưu ý - Dapitale">
            <a:extLst>
              <a:ext uri="{FF2B5EF4-FFF2-40B4-BE49-F238E27FC236}">
                <a16:creationId xmlns:a16="http://schemas.microsoft.com/office/drawing/2014/main" id="{C0BB9A62-3E4D-784E-BAF7-5FCB19C70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19" y="2161889"/>
            <a:ext cx="3496955" cy="233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ợp đồng lao động cần thể hiện những nội dung gì? - Lgp Lawyers- Luật sư  chuyên về kinh tế">
            <a:extLst>
              <a:ext uri="{FF2B5EF4-FFF2-40B4-BE49-F238E27FC236}">
                <a16:creationId xmlns:a16="http://schemas.microsoft.com/office/drawing/2014/main" id="{0F91ADFC-ECDB-CE40-B3EB-18084BA03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997" y="4463066"/>
            <a:ext cx="3022600" cy="201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6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414C2-3F7E-1646-BAA5-AD43A9D9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9AC3530-CF56-764C-B2E1-DBAF085C3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489725"/>
              </p:ext>
            </p:extLst>
          </p:nvPr>
        </p:nvGraphicFramePr>
        <p:xfrm>
          <a:off x="304800" y="91794"/>
          <a:ext cx="8127999" cy="6766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737379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470823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6390799"/>
                    </a:ext>
                  </a:extLst>
                </a:gridCol>
              </a:tblGrid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Sản lượng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28243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9791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40881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665724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786293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144989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466235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00968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570050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497437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344008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519242"/>
                  </a:ext>
                </a:extLst>
              </a:tr>
            </a:tbl>
          </a:graphicData>
        </a:graphic>
      </p:graphicFrame>
      <p:pic>
        <p:nvPicPr>
          <p:cNvPr id="9218" name="Picture 2" descr="Số liệu sản xuất công nghiệp tháng 7 và 7 tháng đầu năm 2020">
            <a:extLst>
              <a:ext uri="{FF2B5EF4-FFF2-40B4-BE49-F238E27FC236}">
                <a16:creationId xmlns:a16="http://schemas.microsoft.com/office/drawing/2014/main" id="{5884B686-D53C-D347-8762-42E303BB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23" y="210767"/>
            <a:ext cx="4820056" cy="33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hương thức sản xuất - Quản lý sản xuất doanh nghiệp">
            <a:extLst>
              <a:ext uri="{FF2B5EF4-FFF2-40B4-BE49-F238E27FC236}">
                <a16:creationId xmlns:a16="http://schemas.microsoft.com/office/drawing/2014/main" id="{E51B2CE4-0AA2-6F47-A378-7B9C5A1FE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23" y="3688445"/>
            <a:ext cx="4820056" cy="32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3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5B484B-F95B-4747-8BD2-64EC4E2C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4465C33-29A6-2948-AF04-C8E212726900}"/>
              </a:ext>
            </a:extLst>
          </p:cNvPr>
          <p:cNvSpPr txBox="1">
            <a:spLocks/>
          </p:cNvSpPr>
          <p:nvPr/>
        </p:nvSpPr>
        <p:spPr>
          <a:xfrm>
            <a:off x="341402" y="1332576"/>
            <a:ext cx="5009317" cy="12527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VN" b="1" dirty="0">
                <a:solidFill>
                  <a:schemeClr val="tx1"/>
                </a:solidFill>
              </a:rPr>
              <a:t>Chi phí biến đổi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8F19294-DFFD-1648-AD99-C79ED7C64444}"/>
              </a:ext>
            </a:extLst>
          </p:cNvPr>
          <p:cNvSpPr txBox="1">
            <a:spLocks/>
          </p:cNvSpPr>
          <p:nvPr/>
        </p:nvSpPr>
        <p:spPr>
          <a:xfrm>
            <a:off x="341403" y="2585304"/>
            <a:ext cx="5009317" cy="3406304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Chi phí thay đổi theo sản lượng</a:t>
            </a:r>
          </a:p>
        </p:txBody>
      </p:sp>
      <p:pic>
        <p:nvPicPr>
          <p:cNvPr id="7172" name="Picture 4" descr="Chart Icon Blue Png Clipart , Png Download - Increase Productivity Png,  Transparent Png , Transparent Png Image - PNGitem">
            <a:extLst>
              <a:ext uri="{FF2B5EF4-FFF2-40B4-BE49-F238E27FC236}">
                <a16:creationId xmlns:a16="http://schemas.microsoft.com/office/drawing/2014/main" id="{0EA81740-039A-D346-A26C-DF8EE752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58940"/>
            <a:ext cx="5799138" cy="42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38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2AE87-6A8C-1642-8D21-6B4674F9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 descr="Variable Costs - Definition, Explanation, Examples and Characteristics -  Play Accounting">
            <a:extLst>
              <a:ext uri="{FF2B5EF4-FFF2-40B4-BE49-F238E27FC236}">
                <a16:creationId xmlns:a16="http://schemas.microsoft.com/office/drawing/2014/main" id="{E0924E77-D8AC-0B48-A414-597218ED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96" y="91794"/>
            <a:ext cx="8548902" cy="6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3809AD-5750-834D-9337-F559CAEB0628}"/>
              </a:ext>
            </a:extLst>
          </p:cNvPr>
          <p:cNvCxnSpPr/>
          <p:nvPr/>
        </p:nvCxnSpPr>
        <p:spPr>
          <a:xfrm>
            <a:off x="4953000" y="5410200"/>
            <a:ext cx="6248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0240C4-04D0-B442-9F6A-9244C00BBBAD}"/>
              </a:ext>
            </a:extLst>
          </p:cNvPr>
          <p:cNvCxnSpPr>
            <a:cxnSpLocks/>
          </p:cNvCxnSpPr>
          <p:nvPr/>
        </p:nvCxnSpPr>
        <p:spPr>
          <a:xfrm flipV="1">
            <a:off x="4953000" y="91794"/>
            <a:ext cx="0" cy="53184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900417-37F8-2A4E-A754-54D7B04A5BCF}"/>
              </a:ext>
            </a:extLst>
          </p:cNvPr>
          <p:cNvCxnSpPr>
            <a:cxnSpLocks/>
          </p:cNvCxnSpPr>
          <p:nvPr/>
        </p:nvCxnSpPr>
        <p:spPr>
          <a:xfrm flipV="1">
            <a:off x="4953000" y="1600200"/>
            <a:ext cx="5410200" cy="381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4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27EAE-9DA5-0C42-AB9D-9EAB738F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524743-F6D2-504F-B35D-00D284290409}"/>
              </a:ext>
            </a:extLst>
          </p:cNvPr>
          <p:cNvSpPr txBox="1">
            <a:spLocks/>
          </p:cNvSpPr>
          <p:nvPr/>
        </p:nvSpPr>
        <p:spPr>
          <a:xfrm>
            <a:off x="341402" y="1332576"/>
            <a:ext cx="5449798" cy="125272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VN" b="1" dirty="0">
                <a:solidFill>
                  <a:schemeClr val="tx1"/>
                </a:solidFill>
              </a:rPr>
              <a:t>Chi phí biến đổi trong ngắn hạn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66AE910-9B07-0740-B200-0E09976E0147}"/>
              </a:ext>
            </a:extLst>
          </p:cNvPr>
          <p:cNvSpPr txBox="1">
            <a:spLocks/>
          </p:cNvSpPr>
          <p:nvPr/>
        </p:nvSpPr>
        <p:spPr>
          <a:xfrm>
            <a:off x="341403" y="2585304"/>
            <a:ext cx="5009317" cy="3406304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Tiền mua nguyên vật liệu, năng lượng, trả lương công nhân theo sản lượng,…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Đường chi phí biến đổi có hướng dốc lên</a:t>
            </a:r>
          </a:p>
        </p:txBody>
      </p:sp>
      <p:pic>
        <p:nvPicPr>
          <p:cNvPr id="11266" name="Picture 2" descr="Kế toán chi phí dòng nguyên vật liệu (Material flow cost accounting - MFCA)  là gì?">
            <a:extLst>
              <a:ext uri="{FF2B5EF4-FFF2-40B4-BE49-F238E27FC236}">
                <a16:creationId xmlns:a16="http://schemas.microsoft.com/office/drawing/2014/main" id="{1F1A048B-42AA-7449-BDFF-BB0D1D3D8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1958940"/>
            <a:ext cx="4994230" cy="38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A7340-D0AB-D54C-B0A3-D41A59D9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42" name="Picture 2" descr="Lý thuyết chi phí – HKT Consultant">
            <a:extLst>
              <a:ext uri="{FF2B5EF4-FFF2-40B4-BE49-F238E27FC236}">
                <a16:creationId xmlns:a16="http://schemas.microsoft.com/office/drawing/2014/main" id="{4A796A56-C51A-074E-A9F9-660BC459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44" y="-1"/>
            <a:ext cx="10392899" cy="640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4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CE397-AAF1-424E-8EA8-FE0248FB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A8C7042-5FE9-7B4E-9DCA-832250895EBC}"/>
              </a:ext>
            </a:extLst>
          </p:cNvPr>
          <p:cNvSpPr txBox="1">
            <a:spLocks/>
          </p:cNvSpPr>
          <p:nvPr/>
        </p:nvSpPr>
        <p:spPr>
          <a:xfrm>
            <a:off x="341402" y="1332576"/>
            <a:ext cx="8534400" cy="12527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VN" b="1" dirty="0">
                <a:solidFill>
                  <a:schemeClr val="tx1"/>
                </a:solidFill>
              </a:rPr>
              <a:t>Chi phí cố định, chi phí biến đổi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B0FF3AF-F162-3340-BB01-CE1229A63910}"/>
              </a:ext>
            </a:extLst>
          </p:cNvPr>
          <p:cNvSpPr txBox="1">
            <a:spLocks/>
          </p:cNvSpPr>
          <p:nvPr/>
        </p:nvSpPr>
        <p:spPr>
          <a:xfrm>
            <a:off x="457201" y="2438400"/>
            <a:ext cx="5029199" cy="3849168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Chi phí cố định và biến đổi trong ngắn hạn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Chi phí trong dài hạn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Ứng dụng</a:t>
            </a:r>
          </a:p>
        </p:txBody>
      </p:sp>
      <p:pic>
        <p:nvPicPr>
          <p:cNvPr id="5" name="Picture 2" descr="Làm thế nào để mục tiêu trở thành hiện thực?">
            <a:extLst>
              <a:ext uri="{FF2B5EF4-FFF2-40B4-BE49-F238E27FC236}">
                <a16:creationId xmlns:a16="http://schemas.microsoft.com/office/drawing/2014/main" id="{35C42DD7-6B24-1F4B-80D3-82699788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77" y="2585304"/>
            <a:ext cx="6441623" cy="429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5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414C2-3F7E-1646-BAA5-AD43A9D9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9AC3530-CF56-764C-B2E1-DBAF085C3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04461"/>
              </p:ext>
            </p:extLst>
          </p:nvPr>
        </p:nvGraphicFramePr>
        <p:xfrm>
          <a:off x="304800" y="91794"/>
          <a:ext cx="8128000" cy="6766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737379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470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63907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50609678"/>
                    </a:ext>
                  </a:extLst>
                </a:gridCol>
              </a:tblGrid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Sản lượng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△VC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28243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  <a:endParaRPr kumimoji="0" lang="en-VN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3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9791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  <a:endParaRPr kumimoji="0" lang="en-VN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40881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  <a:endParaRPr kumimoji="0" lang="en-VN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665724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  <a:endParaRPr kumimoji="0" lang="en-VN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786293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144989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  <a:endParaRPr kumimoji="0" lang="en-VN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466235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  <a:endParaRPr kumimoji="0" lang="en-VN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00968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  <a:endParaRPr kumimoji="0" lang="en-VN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570050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497437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344008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en-VN" sz="3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V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3000" dirty="0">
                          <a:solidFill>
                            <a:srgbClr val="FF0000"/>
                          </a:solidFill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51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661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54F995-3EDD-0343-9521-A175EAAC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10E1AEB-DC3F-9747-B16C-9D1797A936BB}"/>
              </a:ext>
            </a:extLst>
          </p:cNvPr>
          <p:cNvSpPr txBox="1">
            <a:spLocks/>
          </p:cNvSpPr>
          <p:nvPr/>
        </p:nvSpPr>
        <p:spPr>
          <a:xfrm>
            <a:off x="341402" y="1332576"/>
            <a:ext cx="5449798" cy="12527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VN" b="1" dirty="0">
                <a:solidFill>
                  <a:schemeClr val="tx1"/>
                </a:solidFill>
              </a:rPr>
              <a:t>Tóm lại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C5006C3-40C8-E849-8E71-6F4FD6EF0B00}"/>
              </a:ext>
            </a:extLst>
          </p:cNvPr>
          <p:cNvSpPr txBox="1">
            <a:spLocks/>
          </p:cNvSpPr>
          <p:nvPr/>
        </p:nvSpPr>
        <p:spPr>
          <a:xfrm>
            <a:off x="341403" y="2585304"/>
            <a:ext cx="3925797" cy="3406304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Chi chí cố định không thay đổi theo sản lượng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Chi phí biến đổi sẽ thay đổi theo sản lượng </a:t>
            </a:r>
          </a:p>
        </p:txBody>
      </p:sp>
      <p:pic>
        <p:nvPicPr>
          <p:cNvPr id="10242" name="Picture 2" descr="Variable cost - Wikipedia">
            <a:extLst>
              <a:ext uri="{FF2B5EF4-FFF2-40B4-BE49-F238E27FC236}">
                <a16:creationId xmlns:a16="http://schemas.microsoft.com/office/drawing/2014/main" id="{4A248E01-842F-7D4E-91C9-FD73AE52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8915400" cy="532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2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95A01-5455-5B43-874C-C674DB67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7DEBFB9-8F57-7B4B-BA37-14214D2EE3B8}"/>
              </a:ext>
            </a:extLst>
          </p:cNvPr>
          <p:cNvSpPr txBox="1">
            <a:spLocks/>
          </p:cNvSpPr>
          <p:nvPr/>
        </p:nvSpPr>
        <p:spPr>
          <a:xfrm>
            <a:off x="0" y="1271936"/>
            <a:ext cx="11734800" cy="12527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VN" b="1" dirty="0">
                <a:solidFill>
                  <a:schemeClr val="tx1"/>
                </a:solidFill>
              </a:rPr>
              <a:t>Cảm ơn các bạn đã chú ý theo dõi!</a:t>
            </a:r>
          </a:p>
        </p:txBody>
      </p:sp>
    </p:spTree>
    <p:extLst>
      <p:ext uri="{BB962C8B-B14F-4D97-AF65-F5344CB8AC3E}">
        <p14:creationId xmlns:p14="http://schemas.microsoft.com/office/powerpoint/2010/main" val="57475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053F5-33A8-F943-AEF4-268B6CAB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523C4E-633E-6540-A945-FBF319AA9293}"/>
              </a:ext>
            </a:extLst>
          </p:cNvPr>
          <p:cNvSpPr txBox="1">
            <a:spLocks/>
          </p:cNvSpPr>
          <p:nvPr/>
        </p:nvSpPr>
        <p:spPr>
          <a:xfrm>
            <a:off x="341402" y="1332576"/>
            <a:ext cx="10478998" cy="12527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VN" b="1" dirty="0">
                <a:solidFill>
                  <a:schemeClr val="tx1"/>
                </a:solidFill>
              </a:rPr>
              <a:t>Phân biệt ngắn hạn và dài hạn: giống nhau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9F6E4A8-E421-2B4F-90A1-057E5F5FA22D}"/>
              </a:ext>
            </a:extLst>
          </p:cNvPr>
          <p:cNvSpPr txBox="1">
            <a:spLocks/>
          </p:cNvSpPr>
          <p:nvPr/>
        </p:nvSpPr>
        <p:spPr>
          <a:xfrm>
            <a:off x="457201" y="2438400"/>
            <a:ext cx="5534203" cy="3400808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Ngắn hạn và dài hạn trong kinh tế học là những khoảng thời gian cần thiết để những thay đổi diễn ra</a:t>
            </a:r>
          </a:p>
          <a:p>
            <a:pPr>
              <a:buFont typeface="Arial" panose="020B0604020202020204" pitchFamily="34" charset="0"/>
              <a:buChar char="•"/>
            </a:pPr>
            <a:endParaRPr lang="vi-VN" sz="3600" dirty="0"/>
          </a:p>
        </p:txBody>
      </p:sp>
      <p:pic>
        <p:nvPicPr>
          <p:cNvPr id="1026" name="Picture 2" descr="It&amp;#39;s Time to Change Your Life">
            <a:extLst>
              <a:ext uri="{FF2B5EF4-FFF2-40B4-BE49-F238E27FC236}">
                <a16:creationId xmlns:a16="http://schemas.microsoft.com/office/drawing/2014/main" id="{9898C125-2B19-4F49-B0DB-5CC7FB1B5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98" y="2164497"/>
            <a:ext cx="5534203" cy="36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4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AED71-EADC-FF4C-997A-370A3C01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Change price black icon stock vector. Illustration of economy - 159532153">
            <a:extLst>
              <a:ext uri="{FF2B5EF4-FFF2-40B4-BE49-F238E27FC236}">
                <a16:creationId xmlns:a16="http://schemas.microsoft.com/office/drawing/2014/main" id="{1E7F72CF-6311-2D42-A6C7-0C99D0CD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618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338B72AE-2E8B-7F42-AC50-48102A1C3109}"/>
              </a:ext>
            </a:extLst>
          </p:cNvPr>
          <p:cNvSpPr/>
          <p:nvPr/>
        </p:nvSpPr>
        <p:spPr>
          <a:xfrm>
            <a:off x="6096000" y="0"/>
            <a:ext cx="5943600" cy="30480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800" b="1" dirty="0">
                <a:solidFill>
                  <a:srgbClr val="FF0000"/>
                </a:solidFill>
              </a:rPr>
              <a:t>Giá thay đổi</a:t>
            </a:r>
          </a:p>
        </p:txBody>
      </p:sp>
    </p:spTree>
    <p:extLst>
      <p:ext uri="{BB962C8B-B14F-4D97-AF65-F5344CB8AC3E}">
        <p14:creationId xmlns:p14="http://schemas.microsoft.com/office/powerpoint/2010/main" val="10437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AED71-EADC-FF4C-997A-370A3C01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hange price black icon stock vector. Illustration of economy - 159532153">
            <a:extLst>
              <a:ext uri="{FF2B5EF4-FFF2-40B4-BE49-F238E27FC236}">
                <a16:creationId xmlns:a16="http://schemas.microsoft.com/office/drawing/2014/main" id="{1E7F72CF-6311-2D42-A6C7-0C99D0CD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618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duct Management - Digital Frontiers Institute">
            <a:extLst>
              <a:ext uri="{FF2B5EF4-FFF2-40B4-BE49-F238E27FC236}">
                <a16:creationId xmlns:a16="http://schemas.microsoft.com/office/drawing/2014/main" id="{C053BFC3-A4BB-8E4D-9239-131F4C6E4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618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0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7010C-4BB1-1149-BBD5-D35F0D1A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20BB24A-BECF-CA45-A25C-B675BE07C6FD}"/>
              </a:ext>
            </a:extLst>
          </p:cNvPr>
          <p:cNvSpPr txBox="1">
            <a:spLocks/>
          </p:cNvSpPr>
          <p:nvPr/>
        </p:nvSpPr>
        <p:spPr>
          <a:xfrm>
            <a:off x="-4011" y="914400"/>
            <a:ext cx="5486400" cy="12527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VN" b="1" dirty="0">
                <a:solidFill>
                  <a:schemeClr val="tx1"/>
                </a:solidFill>
              </a:rPr>
              <a:t>Các yếu tố đầu vào</a:t>
            </a:r>
          </a:p>
        </p:txBody>
      </p:sp>
      <p:pic>
        <p:nvPicPr>
          <p:cNvPr id="3074" name="Picture 2" descr="Human Resources Clipart - Large Size Png Image - PikPng">
            <a:extLst>
              <a:ext uri="{FF2B5EF4-FFF2-40B4-BE49-F238E27FC236}">
                <a16:creationId xmlns:a16="http://schemas.microsoft.com/office/drawing/2014/main" id="{C9E4B467-4565-C147-88FF-6074905E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62" y="1594197"/>
            <a:ext cx="32304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ration Icon Png Blue Clipart - Operation Png - free transparent png  images - pngaaa.com">
            <a:extLst>
              <a:ext uri="{FF2B5EF4-FFF2-40B4-BE49-F238E27FC236}">
                <a16:creationId xmlns:a16="http://schemas.microsoft.com/office/drawing/2014/main" id="{DFAF657C-F566-5346-8D2C-C4BFB5A6C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121" y="647700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hững giải pháp làm mát nhà xưởng tự nhiên, an toàn, hiệu quả">
            <a:extLst>
              <a:ext uri="{FF2B5EF4-FFF2-40B4-BE49-F238E27FC236}">
                <a16:creationId xmlns:a16="http://schemas.microsoft.com/office/drawing/2014/main" id="{EBE1BE82-0781-7741-8082-BB490A34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53206"/>
            <a:ext cx="38100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ur production process for multilayer PCBs - NCAB Group">
            <a:extLst>
              <a:ext uri="{FF2B5EF4-FFF2-40B4-BE49-F238E27FC236}">
                <a16:creationId xmlns:a16="http://schemas.microsoft.com/office/drawing/2014/main" id="{89519FD4-0FE6-D74F-83CA-E05A830F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423" y="3421331"/>
            <a:ext cx="3097932" cy="33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oogle phát minh giải pháp tiết kiệm pin">
            <a:extLst>
              <a:ext uri="{FF2B5EF4-FFF2-40B4-BE49-F238E27FC236}">
                <a16:creationId xmlns:a16="http://schemas.microsoft.com/office/drawing/2014/main" id="{BE37B4A4-6835-F847-8944-B15544110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07" y="2167128"/>
            <a:ext cx="3295893" cy="316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0B331D-1E35-E947-96FE-6944484A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 descr="Hành vi của doanh nghiệp | Chiến lược sống">
            <a:extLst>
              <a:ext uri="{FF2B5EF4-FFF2-40B4-BE49-F238E27FC236}">
                <a16:creationId xmlns:a16="http://schemas.microsoft.com/office/drawing/2014/main" id="{CEECF0D0-5B5C-F94C-815E-FDEDE4516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193"/>
            <a:ext cx="9829800" cy="634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21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74AFD-AA0F-374F-84B0-58ACCAC7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 descr="Đầu tư dài hạn hay đầu tư ngắn hạn tốt hơn? - Investing.vn">
            <a:extLst>
              <a:ext uri="{FF2B5EF4-FFF2-40B4-BE49-F238E27FC236}">
                <a16:creationId xmlns:a16="http://schemas.microsoft.com/office/drawing/2014/main" id="{13A67B39-ACC1-2A43-95B8-3471BB25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8600"/>
            <a:ext cx="7213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quan điểm sai – DNA">
            <a:extLst>
              <a:ext uri="{FF2B5EF4-FFF2-40B4-BE49-F238E27FC236}">
                <a16:creationId xmlns:a16="http://schemas.microsoft.com/office/drawing/2014/main" id="{7CE59094-4607-9F43-8809-B8EF09E5A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5" y="1122326"/>
            <a:ext cx="44069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0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904D5-8FFA-754D-8225-9A606349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8FBE6-540D-41B1-8784-222EA9B62A9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BB9F996-3686-2944-9B10-5CCAD69CDD13}"/>
              </a:ext>
            </a:extLst>
          </p:cNvPr>
          <p:cNvSpPr txBox="1">
            <a:spLocks/>
          </p:cNvSpPr>
          <p:nvPr/>
        </p:nvSpPr>
        <p:spPr>
          <a:xfrm>
            <a:off x="1219200" y="1145333"/>
            <a:ext cx="4571999" cy="25146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 sz="3600" dirty="0"/>
              <a:t>Ngắn hạn: thời kỳ mà các hãng không thể thay đổi tất cả các yếu tố đầu vào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F7F4EF-45F4-504B-BBA7-B054D29E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9" y="3735449"/>
            <a:ext cx="5549898" cy="300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der là gì?] Công thức để tạo nên người thủ lĩnh tài năng">
            <a:extLst>
              <a:ext uri="{FF2B5EF4-FFF2-40B4-BE49-F238E27FC236}">
                <a16:creationId xmlns:a16="http://schemas.microsoft.com/office/drawing/2014/main" id="{B68FC378-0D0C-564A-A33F-14102D63F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0"/>
            <a:ext cx="465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51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16395</TotalTime>
  <Words>356</Words>
  <Application>Microsoft Macintosh PowerPoint</Application>
  <PresentationFormat>Widescreen</PresentationFormat>
  <Paragraphs>122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Candara</vt:lpstr>
      <vt:lpstr>Symbol</vt:lpstr>
      <vt:lpstr>Tahoma</vt:lpstr>
      <vt:lpstr>Waveform</vt:lpstr>
      <vt:lpstr>KINH TẾ HỌC ĐẠI CƯƠNG Chương 5. Cung và chi phí  GV: ThS Nguyễn Quốc Thắng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2 CÁC CHỦ THỂ  TRONG QUAN HỆ LAO ĐỘNG</dc:title>
  <dc:creator>HOAIBAO</dc:creator>
  <cp:lastModifiedBy>Nguyen Quoc Thang</cp:lastModifiedBy>
  <cp:revision>499</cp:revision>
  <cp:lastPrinted>2016-03-16T01:13:27Z</cp:lastPrinted>
  <dcterms:created xsi:type="dcterms:W3CDTF">2011-05-03T03:39:41Z</dcterms:created>
  <dcterms:modified xsi:type="dcterms:W3CDTF">2021-06-16T17:32:36Z</dcterms:modified>
</cp:coreProperties>
</file>